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1" r:id="rId6"/>
    <p:sldId id="262" r:id="rId7"/>
    <p:sldId id="269" r:id="rId8"/>
    <p:sldId id="271" r:id="rId9"/>
    <p:sldId id="267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882A-C8EA-4088-8CC9-18D263EB3235}" type="datetimeFigureOut">
              <a:rPr lang="en-US" smtClean="0"/>
              <a:t>06.11.2022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deeds.eu/" TargetMode="External"/><Relationship Id="rId2" Type="http://schemas.openxmlformats.org/officeDocument/2006/relationships/hyperlink" Target="http://gooddeeds-learn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9081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GOOD DEEDS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r>
              <a:rPr lang="en-US" sz="4000" b="1" dirty="0" smtClean="0">
                <a:solidFill>
                  <a:srgbClr val="92D050"/>
                </a:solidFill>
              </a:rPr>
              <a:t>DIGITAL ENERGY EFFICENCY DESIGNERS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12503" y="4131677"/>
            <a:ext cx="6553200" cy="182880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ro-RO" sz="5900" b="1" dirty="0" err="1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Transnational</a:t>
            </a:r>
            <a:r>
              <a:rPr lang="ro-RO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Project </a:t>
            </a:r>
            <a:r>
              <a:rPr lang="ro-RO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Meeting</a:t>
            </a:r>
            <a:r>
              <a:rPr lang="en-US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o-RO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TM#</a:t>
            </a:r>
            <a:r>
              <a:rPr lang="en-US" sz="59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4</a:t>
            </a:r>
          </a:p>
          <a:p>
            <a:r>
              <a:rPr lang="en-US" sz="5900" b="1" dirty="0" err="1" smtClean="0">
                <a:solidFill>
                  <a:srgbClr val="002060"/>
                </a:solidFill>
                <a:cs typeface="Calibri"/>
                <a:sym typeface="Calibri"/>
              </a:rPr>
              <a:t>Lisabona</a:t>
            </a:r>
            <a:r>
              <a:rPr lang="en-US" sz="5900" b="1" dirty="0" smtClean="0">
                <a:solidFill>
                  <a:srgbClr val="002060"/>
                </a:solidFill>
                <a:cs typeface="Calibri"/>
                <a:sym typeface="Calibri"/>
              </a:rPr>
              <a:t>, </a:t>
            </a:r>
            <a:r>
              <a:rPr lang="en-US" sz="5900" b="1" dirty="0" err="1" smtClean="0">
                <a:solidFill>
                  <a:srgbClr val="002060"/>
                </a:solidFill>
                <a:cs typeface="Calibri"/>
                <a:sym typeface="Calibri"/>
              </a:rPr>
              <a:t>Portugalia</a:t>
            </a:r>
            <a:endParaRPr lang="en-US" sz="5900" b="1" dirty="0" smtClean="0">
              <a:solidFill>
                <a:srgbClr val="002060"/>
              </a:solidFill>
              <a:cs typeface="Calibri"/>
              <a:sym typeface="Calibri"/>
            </a:endParaRPr>
          </a:p>
          <a:p>
            <a:r>
              <a:rPr lang="en-US" sz="5900" b="1" dirty="0" err="1" smtClean="0">
                <a:solidFill>
                  <a:srgbClr val="002060"/>
                </a:solidFill>
                <a:cs typeface="Calibri"/>
                <a:sym typeface="Calibri"/>
              </a:rPr>
              <a:t>Noiembrie</a:t>
            </a:r>
            <a:r>
              <a:rPr lang="en-US" sz="5900" b="1" dirty="0">
                <a:solidFill>
                  <a:srgbClr val="002060"/>
                </a:solidFill>
                <a:cs typeface="Calibri"/>
                <a:sym typeface="Calibri"/>
              </a:rPr>
              <a:t> </a:t>
            </a:r>
            <a:r>
              <a:rPr lang="en-US" sz="5900" b="1" dirty="0" smtClean="0">
                <a:solidFill>
                  <a:srgbClr val="002060"/>
                </a:solidFill>
                <a:cs typeface="Calibri"/>
                <a:sym typeface="Calibri"/>
              </a:rPr>
              <a:t>2022</a:t>
            </a:r>
            <a:endParaRPr lang="en-US" sz="5900" dirty="0">
              <a:solidFill>
                <a:srgbClr val="002060"/>
              </a:solidFill>
            </a:endParaRPr>
          </a:p>
        </p:txBody>
      </p:sp>
      <p:pic>
        <p:nvPicPr>
          <p:cNvPr id="5" name="Imagine 4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642937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0052"/>
            <a:ext cx="3848100" cy="10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021789"/>
            <a:ext cx="41910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err="1" smtClean="0">
                <a:solidFill>
                  <a:srgbClr val="92D050"/>
                </a:solidFill>
              </a:rPr>
              <a:t>Activități</a:t>
            </a:r>
            <a:r>
              <a:rPr lang="en-US" sz="3000" b="1" dirty="0" smtClean="0">
                <a:solidFill>
                  <a:srgbClr val="92D050"/>
                </a:solidFill>
              </a:rPr>
              <a:t> </a:t>
            </a:r>
            <a:r>
              <a:rPr lang="en-US" sz="3000" b="1" dirty="0" err="1" smtClean="0">
                <a:solidFill>
                  <a:srgbClr val="92D050"/>
                </a:solidFill>
              </a:rPr>
              <a:t>viitoare</a:t>
            </a:r>
            <a:endParaRPr lang="en-US" sz="30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92D050"/>
                </a:solidFill>
              </a:rPr>
              <a:t>În</a:t>
            </a:r>
            <a:r>
              <a:rPr lang="en-US" sz="2600" b="1" dirty="0" smtClean="0">
                <a:solidFill>
                  <a:srgbClr val="92D050"/>
                </a:solidFill>
              </a:rPr>
              <a:t> </a:t>
            </a:r>
            <a:r>
              <a:rPr lang="ro-RO" sz="2600" b="1" dirty="0" smtClean="0">
                <a:solidFill>
                  <a:srgbClr val="92D050"/>
                </a:solidFill>
              </a:rPr>
              <a:t> anul școlar </a:t>
            </a:r>
            <a:r>
              <a:rPr lang="en-US" sz="2600" b="1" dirty="0" smtClean="0">
                <a:solidFill>
                  <a:srgbClr val="92D050"/>
                </a:solidFill>
              </a:rPr>
              <a:t>2022-2023 </a:t>
            </a:r>
            <a:r>
              <a:rPr lang="en-US" sz="2600" b="1" dirty="0" err="1" smtClean="0">
                <a:solidFill>
                  <a:srgbClr val="92D050"/>
                </a:solidFill>
              </a:rPr>
              <a:t>toți</a:t>
            </a:r>
            <a:r>
              <a:rPr lang="en-US" sz="2600" b="1" dirty="0" smtClean="0">
                <a:solidFill>
                  <a:srgbClr val="92D050"/>
                </a:solidFill>
              </a:rPr>
              <a:t> </a:t>
            </a:r>
            <a:r>
              <a:rPr lang="ro-RO" sz="2600" b="1" dirty="0" smtClean="0">
                <a:solidFill>
                  <a:srgbClr val="92D050"/>
                </a:solidFill>
              </a:rPr>
              <a:t>parteneri</a:t>
            </a:r>
            <a:r>
              <a:rPr lang="en-US" sz="2600" b="1" dirty="0" err="1" smtClean="0">
                <a:solidFill>
                  <a:srgbClr val="92D050"/>
                </a:solidFill>
              </a:rPr>
              <a:t>i</a:t>
            </a:r>
            <a:r>
              <a:rPr lang="ro-RO" sz="2600" b="1" dirty="0" smtClean="0">
                <a:solidFill>
                  <a:srgbClr val="92D050"/>
                </a:solidFill>
              </a:rPr>
              <a:t> </a:t>
            </a:r>
            <a:r>
              <a:rPr lang="en-US" sz="2600" b="1" dirty="0" err="1" smtClean="0">
                <a:solidFill>
                  <a:srgbClr val="92D050"/>
                </a:solidFill>
              </a:rPr>
              <a:t>trebuie</a:t>
            </a:r>
            <a:r>
              <a:rPr lang="en-US" sz="2600" b="1" dirty="0" smtClean="0">
                <a:solidFill>
                  <a:srgbClr val="92D050"/>
                </a:solidFill>
              </a:rPr>
              <a:t> </a:t>
            </a:r>
            <a:r>
              <a:rPr lang="en-US" sz="2600" b="1" dirty="0" err="1" smtClean="0">
                <a:solidFill>
                  <a:srgbClr val="92D050"/>
                </a:solidFill>
              </a:rPr>
              <a:t>să</a:t>
            </a:r>
            <a:r>
              <a:rPr lang="en-US" sz="2600" b="1" dirty="0" smtClean="0">
                <a:solidFill>
                  <a:srgbClr val="92D050"/>
                </a:solidFill>
              </a:rPr>
              <a:t> </a:t>
            </a:r>
            <a:r>
              <a:rPr lang="ro-RO" sz="2600" b="1" dirty="0" smtClean="0">
                <a:solidFill>
                  <a:srgbClr val="92D050"/>
                </a:solidFill>
              </a:rPr>
              <a:t>: </a:t>
            </a:r>
            <a:endParaRPr lang="en-US" sz="2600" b="1" dirty="0" smtClean="0">
              <a:solidFill>
                <a:srgbClr val="92D050"/>
              </a:solidFill>
            </a:endParaRPr>
          </a:p>
          <a:p>
            <a:r>
              <a:rPr lang="en-US" sz="2600" dirty="0" err="1" smtClean="0"/>
              <a:t>identifice</a:t>
            </a:r>
            <a:r>
              <a:rPr lang="en-US" sz="2600" dirty="0" smtClean="0"/>
              <a:t> </a:t>
            </a:r>
            <a:r>
              <a:rPr lang="en-US" sz="2600" dirty="0" err="1" smtClean="0"/>
              <a:t>stakeholderili</a:t>
            </a:r>
            <a:r>
              <a:rPr lang="en-US" sz="2600" dirty="0"/>
              <a:t> </a:t>
            </a:r>
            <a:r>
              <a:rPr lang="ro-RO" sz="2600" dirty="0" smtClean="0"/>
              <a:t>local</a:t>
            </a:r>
            <a:r>
              <a:rPr lang="en-US" sz="2600" dirty="0" err="1" smtClean="0"/>
              <a:t>i</a:t>
            </a:r>
            <a:r>
              <a:rPr lang="ro-RO" sz="2600" dirty="0" smtClean="0"/>
              <a:t> care doresc să găzduiască </a:t>
            </a:r>
            <a:r>
              <a:rPr lang="en-US" sz="2600" dirty="0" err="1" smtClean="0"/>
              <a:t>elevi</a:t>
            </a:r>
            <a:r>
              <a:rPr lang="ro-RO" sz="2600" dirty="0" smtClean="0"/>
              <a:t> în faza de pilotare.</a:t>
            </a:r>
            <a:endParaRPr lang="en-US" sz="26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7" y="304799"/>
            <a:ext cx="4000503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06" b="5454"/>
          <a:stretch/>
        </p:blipFill>
        <p:spPr bwMode="auto">
          <a:xfrm>
            <a:off x="4800600" y="1905001"/>
            <a:ext cx="4298437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9" b="6433"/>
          <a:stretch/>
        </p:blipFill>
        <p:spPr bwMode="auto">
          <a:xfrm>
            <a:off x="4755637" y="4343401"/>
            <a:ext cx="43434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52400" y="2057400"/>
            <a:ext cx="4572000" cy="3916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92D050"/>
                </a:solidFill>
              </a:rPr>
              <a:t>Activități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viitoare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În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ro-RO" sz="2800" b="1" dirty="0" smtClean="0">
                <a:solidFill>
                  <a:srgbClr val="92D050"/>
                </a:solidFill>
              </a:rPr>
              <a:t> anul școlar </a:t>
            </a:r>
            <a:r>
              <a:rPr lang="en-US" sz="2800" b="1" dirty="0" smtClean="0">
                <a:solidFill>
                  <a:srgbClr val="92D050"/>
                </a:solidFill>
              </a:rPr>
              <a:t>2022-2023 </a:t>
            </a:r>
            <a:r>
              <a:rPr lang="en-US" sz="2800" b="1" dirty="0" err="1" smtClean="0">
                <a:solidFill>
                  <a:srgbClr val="92D050"/>
                </a:solidFill>
              </a:rPr>
              <a:t>toți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ro-RO" sz="2800" b="1" dirty="0" smtClean="0">
                <a:solidFill>
                  <a:srgbClr val="92D050"/>
                </a:solidFill>
              </a:rPr>
              <a:t>parteneri</a:t>
            </a:r>
            <a:r>
              <a:rPr lang="en-US" sz="2800" b="1" dirty="0" err="1" smtClean="0">
                <a:solidFill>
                  <a:srgbClr val="92D050"/>
                </a:solidFill>
              </a:rPr>
              <a:t>i</a:t>
            </a:r>
            <a:r>
              <a:rPr lang="ro-RO" sz="2800" b="1" dirty="0" smtClean="0">
                <a:solidFill>
                  <a:srgbClr val="92D050"/>
                </a:solidFill>
              </a:rPr>
              <a:t> trebuie: 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formeze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implice</a:t>
            </a:r>
            <a:r>
              <a:rPr lang="en-US" sz="2800" dirty="0" smtClean="0"/>
              <a:t> </a:t>
            </a:r>
            <a:r>
              <a:rPr lang="ro-RO" sz="2800" dirty="0" smtClean="0"/>
              <a:t>20 de elevi</a:t>
            </a:r>
            <a:r>
              <a:rPr lang="en-US" sz="2800" dirty="0" smtClean="0"/>
              <a:t>/</a:t>
            </a:r>
            <a:r>
              <a:rPr lang="ro-RO" sz="2800" dirty="0" smtClean="0"/>
              <a:t>pe</a:t>
            </a:r>
            <a:r>
              <a:rPr lang="en-US" sz="2800" dirty="0" smtClean="0"/>
              <a:t>r</a:t>
            </a:r>
            <a:r>
              <a:rPr lang="ro-RO" sz="2800" dirty="0" smtClean="0"/>
              <a:t> profesor</a:t>
            </a:r>
            <a:r>
              <a:rPr lang="en-US" sz="2800" dirty="0" smtClean="0"/>
              <a:t>-1200elevi/per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</a:t>
            </a:r>
            <a:endParaRPr lang="en-US" sz="2800" dirty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ro-RO" sz="2800" dirty="0" smtClean="0"/>
              <a:t> </a:t>
            </a:r>
            <a:r>
              <a:rPr lang="en-US" sz="2800" dirty="0" err="1"/>
              <a:t>c</a:t>
            </a:r>
            <a:r>
              <a:rPr lang="en-US" sz="2800" dirty="0" err="1" smtClean="0"/>
              <a:t>oncursul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elevi</a:t>
            </a:r>
            <a:r>
              <a:rPr lang="en-US" sz="2800" dirty="0" smtClean="0"/>
              <a:t> GOOD DEEDS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fiecare</a:t>
            </a:r>
            <a:r>
              <a:rPr lang="en-US" sz="2800" dirty="0" smtClean="0"/>
              <a:t> din </a:t>
            </a:r>
            <a:r>
              <a:rPr lang="en-US" sz="2800" dirty="0" err="1" smtClean="0"/>
              <a:t>cele</a:t>
            </a:r>
            <a:r>
              <a:rPr lang="en-US" sz="2800" dirty="0" smtClean="0"/>
              <a:t> </a:t>
            </a:r>
            <a:r>
              <a:rPr lang="ro-RO" sz="2800" dirty="0" smtClean="0"/>
              <a:t>șase </a:t>
            </a:r>
            <a:r>
              <a:rPr lang="en-US" sz="2800" dirty="0" err="1" smtClean="0"/>
              <a:t>țări</a:t>
            </a:r>
            <a:r>
              <a:rPr lang="en-US" sz="2800" dirty="0" smtClean="0"/>
              <a:t> </a:t>
            </a:r>
            <a:r>
              <a:rPr lang="en-US" sz="2800" dirty="0" err="1" smtClean="0"/>
              <a:t>participante</a:t>
            </a:r>
            <a:r>
              <a:rPr lang="en-US" sz="2800" dirty="0"/>
              <a:t>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 </a:t>
            </a:r>
            <a:endParaRPr lang="en-US" sz="2800" dirty="0" smtClean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ro-RO" sz="2800" dirty="0" smtClean="0"/>
              <a:t> prima ediție europeană a</a:t>
            </a:r>
            <a:r>
              <a:rPr lang="en-US" sz="2800" dirty="0" smtClean="0"/>
              <a:t> </a:t>
            </a:r>
            <a:r>
              <a:rPr lang="en-US" sz="2800" dirty="0" err="1" smtClean="0"/>
              <a:t>concursului</a:t>
            </a:r>
            <a:r>
              <a:rPr lang="en-US" sz="2800" dirty="0" smtClean="0"/>
              <a:t> 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elevi</a:t>
            </a:r>
            <a:r>
              <a:rPr lang="en-US" sz="2800" dirty="0" smtClean="0"/>
              <a:t> GOOD DEEDS Challenge</a:t>
            </a:r>
            <a:r>
              <a:rPr lang="ro-RO" sz="2800" dirty="0" smtClean="0"/>
              <a:t>;</a:t>
            </a:r>
            <a:endParaRPr lang="en-US" sz="2800" dirty="0" smtClean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en-US" sz="2800" dirty="0" smtClean="0"/>
              <a:t> </a:t>
            </a:r>
            <a:r>
              <a:rPr lang="ro-RO" sz="2800" dirty="0" smtClean="0"/>
              <a:t>prima actualizare a colecției OER</a:t>
            </a:r>
            <a:endParaRPr lang="en-US" sz="2800" dirty="0"/>
          </a:p>
          <a:p>
            <a:r>
              <a:rPr lang="en-US" sz="2800" dirty="0" smtClean="0"/>
              <a:t>S</a:t>
            </a:r>
            <a:r>
              <a:rPr lang="ro-RO" sz="2800" dirty="0" smtClean="0"/>
              <a:t>ă organizeze activități de diseminare</a:t>
            </a:r>
            <a:endParaRPr lang="en-US" sz="2800" dirty="0" smtClean="0"/>
          </a:p>
          <a:p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477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 bwMode="auto">
          <a:xfrm>
            <a:off x="4566385" y="2925214"/>
            <a:ext cx="4577615" cy="240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477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822032" cy="10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/>
          <p:cNvSpPr txBox="1"/>
          <p:nvPr/>
        </p:nvSpPr>
        <p:spPr>
          <a:xfrm>
            <a:off x="3581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LISABONA-2022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AutoShape 2" descr="blob:https://web.whatsapp.com/d14db9ba-4b50-48ef-87ea-eabd54e575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lob:https://web.whatsapp.com/d14db9ba-4b50-48ef-87ea-eabd54e5755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blob:https://web.whatsapp.com/d14db9ba-4b50-48ef-87ea-eabd54e5755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582" y="1673208"/>
            <a:ext cx="3200400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582" y="4374681"/>
            <a:ext cx="3035681" cy="2276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031" y="3265208"/>
            <a:ext cx="1786969" cy="238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76" y="1981200"/>
            <a:ext cx="3041715" cy="2281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7" descr="blob:https://web.whatsapp.com/554ae4b9-012c-4d48-8896-95024b25a85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75" y="4481552"/>
            <a:ext cx="3041715" cy="2281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3048000"/>
            <a:ext cx="8305800" cy="2505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BIECTIVUL GENERAL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ro-RO" sz="2400" dirty="0"/>
              <a:t>al proiectului este de a </a:t>
            </a:r>
            <a:r>
              <a:rPr lang="ro-RO" sz="2400" b="1" dirty="0"/>
              <a:t>dezvolta și testa o metodologie și o platformă de învățare pentru profesori și </a:t>
            </a:r>
            <a:r>
              <a:rPr lang="en-US" sz="2400" b="1" dirty="0" err="1" smtClean="0"/>
              <a:t>elevi</a:t>
            </a:r>
            <a:r>
              <a:rPr lang="ro-RO" sz="2400" dirty="0" smtClean="0"/>
              <a:t>, </a:t>
            </a:r>
            <a:r>
              <a:rPr lang="ro-RO" sz="2400" dirty="0"/>
              <a:t>având ca scop promovarea unei strategii de creștere continuă și durabilă a </a:t>
            </a:r>
            <a:r>
              <a:rPr lang="ro-RO" sz="2400" dirty="0" smtClean="0"/>
              <a:t>competențe</a:t>
            </a:r>
            <a:r>
              <a:rPr lang="en-US" sz="2400" dirty="0" err="1" smtClean="0"/>
              <a:t>lor</a:t>
            </a:r>
            <a:r>
              <a:rPr lang="ro-RO" sz="2400" dirty="0" smtClean="0"/>
              <a:t> </a:t>
            </a:r>
            <a:r>
              <a:rPr lang="ro-RO" sz="2400" dirty="0"/>
              <a:t>privind eficiența energetică </a:t>
            </a:r>
            <a:r>
              <a:rPr lang="ro-RO" sz="2400" dirty="0" smtClean="0"/>
              <a:t>digitală</a:t>
            </a:r>
            <a:r>
              <a:rPr lang="en-US" sz="2400" dirty="0" smtClean="0"/>
              <a:t>.</a:t>
            </a:r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477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6" y="228599"/>
            <a:ext cx="3733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o-RO" sz="3000" b="1" dirty="0" smtClean="0">
                <a:solidFill>
                  <a:srgbClr val="92D050"/>
                </a:solidFill>
              </a:rPr>
              <a:t>O</a:t>
            </a:r>
            <a:r>
              <a:rPr lang="en-US" sz="3000" b="1" dirty="0" smtClean="0">
                <a:solidFill>
                  <a:srgbClr val="92D050"/>
                </a:solidFill>
              </a:rPr>
              <a:t>BIECTIVELE SPECIFICE</a:t>
            </a:r>
            <a:r>
              <a:rPr lang="ro-RO" sz="3000" dirty="0" smtClean="0">
                <a:solidFill>
                  <a:srgbClr val="92D050"/>
                </a:solidFill>
              </a:rPr>
              <a:t>:</a:t>
            </a:r>
            <a:endParaRPr lang="en-US" sz="3000" dirty="0" smtClean="0">
              <a:solidFill>
                <a:srgbClr val="92D050"/>
              </a:solidFill>
            </a:endParaRPr>
          </a:p>
          <a:p>
            <a:r>
              <a:rPr lang="ro-RO" sz="2600" dirty="0" smtClean="0"/>
              <a:t>Crearea </a:t>
            </a:r>
            <a:r>
              <a:rPr lang="ro-RO" sz="2600" b="1" dirty="0" smtClean="0">
                <a:solidFill>
                  <a:srgbClr val="92D050"/>
                </a:solidFill>
                <a:hlinkClick r:id="rId2"/>
              </a:rPr>
              <a:t>unui sistem de management al cunoștințelor </a:t>
            </a:r>
            <a:r>
              <a:rPr lang="en-US" sz="2600" b="1" dirty="0" smtClean="0">
                <a:solidFill>
                  <a:srgbClr val="92D050"/>
                </a:solidFill>
              </a:rPr>
              <a:t>(Knowledge Management System)</a:t>
            </a:r>
            <a:r>
              <a:rPr lang="ro-RO" sz="2600" dirty="0" smtClean="0"/>
              <a:t>pentru a sprijini formarea continuă privind eficiența energetică digitală de la vârsta școlară.</a:t>
            </a:r>
            <a:endParaRPr lang="en-US" sz="2600" dirty="0" smtClean="0"/>
          </a:p>
          <a:p>
            <a:r>
              <a:rPr lang="ro-RO" sz="2600" dirty="0"/>
              <a:t>Crearea unui </a:t>
            </a:r>
            <a:r>
              <a:rPr lang="ro-RO" sz="2600" b="1" dirty="0">
                <a:solidFill>
                  <a:srgbClr val="92D050"/>
                </a:solidFill>
              </a:rPr>
              <a:t>set de instrumente de formare </a:t>
            </a:r>
            <a:r>
              <a:rPr lang="ro-RO" sz="2600" dirty="0"/>
              <a:t>pentru profesorii VET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vederea</a:t>
            </a:r>
            <a:r>
              <a:rPr lang="ro-RO" sz="2600" dirty="0"/>
              <a:t> formar</a:t>
            </a:r>
            <a:r>
              <a:rPr lang="en-US" sz="2600" dirty="0" err="1"/>
              <a:t>ării</a:t>
            </a:r>
            <a:r>
              <a:rPr lang="ro-RO" sz="2600" dirty="0"/>
              <a:t> </a:t>
            </a:r>
            <a:r>
              <a:rPr lang="ro-RO" sz="2600" dirty="0" err="1"/>
              <a:t>continu</a:t>
            </a:r>
            <a:r>
              <a:rPr lang="en-US" sz="2600" dirty="0"/>
              <a:t>e</a:t>
            </a:r>
            <a:r>
              <a:rPr lang="ro-RO" sz="2600" dirty="0"/>
              <a:t> în domeniul eficienței energetice digitale </a:t>
            </a:r>
            <a:endParaRPr lang="en-US" sz="2600" dirty="0" smtClean="0"/>
          </a:p>
          <a:p>
            <a:r>
              <a:rPr lang="ro-RO" sz="2600" dirty="0" smtClean="0"/>
              <a:t>Crearea </a:t>
            </a:r>
            <a:r>
              <a:rPr lang="ro-RO" sz="2600" b="1" dirty="0">
                <a:solidFill>
                  <a:srgbClr val="92D050"/>
                </a:solidFill>
              </a:rPr>
              <a:t>platformei „</a:t>
            </a:r>
            <a:r>
              <a:rPr lang="ro-RO" sz="2600" b="1" dirty="0">
                <a:solidFill>
                  <a:srgbClr val="92D050"/>
                </a:solidFill>
                <a:hlinkClick r:id="rId3"/>
              </a:rPr>
              <a:t>Online </a:t>
            </a:r>
            <a:r>
              <a:rPr lang="ro-RO" sz="2600" b="1" dirty="0" err="1">
                <a:solidFill>
                  <a:srgbClr val="92D050"/>
                </a:solidFill>
                <a:hlinkClick r:id="rId3"/>
              </a:rPr>
              <a:t>Good</a:t>
            </a:r>
            <a:r>
              <a:rPr lang="ro-RO" sz="2600" b="1" dirty="0">
                <a:solidFill>
                  <a:srgbClr val="92D050"/>
                </a:solidFill>
                <a:hlinkClick r:id="rId3"/>
              </a:rPr>
              <a:t> </a:t>
            </a:r>
            <a:r>
              <a:rPr lang="ro-RO" sz="2600" b="1" dirty="0" err="1">
                <a:solidFill>
                  <a:srgbClr val="92D050"/>
                </a:solidFill>
                <a:hlinkClick r:id="rId3"/>
              </a:rPr>
              <a:t>DEEDs</a:t>
            </a:r>
            <a:r>
              <a:rPr lang="ro-RO" sz="2600" b="1" dirty="0">
                <a:solidFill>
                  <a:srgbClr val="92D050"/>
                </a:solidFill>
              </a:rPr>
              <a:t>” </a:t>
            </a:r>
            <a:r>
              <a:rPr lang="en-US" sz="2600" b="1" dirty="0" err="1">
                <a:solidFill>
                  <a:srgbClr val="92D050"/>
                </a:solidFill>
              </a:rPr>
              <a:t>și</a:t>
            </a:r>
            <a:r>
              <a:rPr lang="en-US" sz="2600" b="1" dirty="0">
                <a:solidFill>
                  <a:srgbClr val="92D050"/>
                </a:solidFill>
              </a:rPr>
              <a:t> </a:t>
            </a:r>
            <a:r>
              <a:rPr lang="en-US" sz="2600" b="1" dirty="0" err="1">
                <a:solidFill>
                  <a:srgbClr val="92D050"/>
                </a:solidFill>
              </a:rPr>
              <a:t>utilizarea</a:t>
            </a:r>
            <a:r>
              <a:rPr lang="en-US" sz="2600" b="1" dirty="0">
                <a:solidFill>
                  <a:srgbClr val="92D050"/>
                </a:solidFill>
              </a:rPr>
              <a:t> </a:t>
            </a:r>
            <a:r>
              <a:rPr lang="en-US" sz="2600" b="1" dirty="0" err="1">
                <a:solidFill>
                  <a:srgbClr val="92D050"/>
                </a:solidFill>
              </a:rPr>
              <a:t>acesteia</a:t>
            </a:r>
            <a:r>
              <a:rPr lang="en-US" sz="2600" b="1" dirty="0">
                <a:solidFill>
                  <a:srgbClr val="92D050"/>
                </a:solidFill>
              </a:rPr>
              <a:t> </a:t>
            </a:r>
            <a:r>
              <a:rPr lang="ro-RO" sz="2600" dirty="0"/>
              <a:t>pentru instruirea legată de eficiența energetică digitală.</a:t>
            </a:r>
            <a:endParaRPr lang="en-US" sz="26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619500" cy="10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43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AGENDA </a:t>
            </a:r>
            <a:r>
              <a:rPr lang="en-US" sz="2800" b="1" dirty="0" smtClean="0">
                <a:solidFill>
                  <a:srgbClr val="92D050"/>
                </a:solidFill>
              </a:rPr>
              <a:t>DE LUCRU-LISABONA 2022</a:t>
            </a:r>
            <a:r>
              <a:rPr lang="ro-RO" sz="2800" dirty="0" smtClean="0">
                <a:solidFill>
                  <a:srgbClr val="92D050"/>
                </a:solidFill>
              </a:rPr>
              <a:t>:</a:t>
            </a:r>
            <a:endParaRPr lang="en-US" sz="28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r>
              <a:rPr lang="en-US" sz="2600" dirty="0" err="1" smtClean="0"/>
              <a:t>Analiza</a:t>
            </a:r>
            <a:r>
              <a:rPr lang="en-US" sz="2600" dirty="0" smtClean="0"/>
              <a:t> </a:t>
            </a:r>
            <a:r>
              <a:rPr lang="en-US" sz="2600" dirty="0" err="1" smtClean="0"/>
              <a:t>pilotării</a:t>
            </a:r>
            <a:r>
              <a:rPr lang="en-US" sz="2600" dirty="0" smtClean="0"/>
              <a:t> </a:t>
            </a:r>
            <a:r>
              <a:rPr lang="en-US" sz="2600" dirty="0" err="1" smtClean="0"/>
              <a:t>platformei</a:t>
            </a:r>
            <a:r>
              <a:rPr lang="en-US" sz="2600" dirty="0" smtClean="0"/>
              <a:t> de </a:t>
            </a:r>
            <a:r>
              <a:rPr lang="en-US" sz="2600" dirty="0" err="1" smtClean="0"/>
              <a:t>către</a:t>
            </a:r>
            <a:r>
              <a:rPr lang="en-US" sz="2600" dirty="0" smtClean="0"/>
              <a:t> </a:t>
            </a:r>
            <a:r>
              <a:rPr lang="en-US" sz="2600" dirty="0" err="1" smtClean="0"/>
              <a:t>profesorii</a:t>
            </a:r>
            <a:r>
              <a:rPr lang="en-US" sz="2600" dirty="0" smtClean="0"/>
              <a:t> din </a:t>
            </a:r>
            <a:r>
              <a:rPr lang="en-US" sz="2600" dirty="0" err="1" smtClean="0"/>
              <a:t>cele</a:t>
            </a:r>
            <a:r>
              <a:rPr lang="en-US" sz="2600" dirty="0" smtClean="0"/>
              <a:t> </a:t>
            </a:r>
            <a:r>
              <a:rPr lang="en-US" sz="2600" dirty="0" err="1" smtClean="0"/>
              <a:t>șase</a:t>
            </a:r>
            <a:r>
              <a:rPr lang="en-US" sz="2600" dirty="0" smtClean="0"/>
              <a:t> </a:t>
            </a:r>
            <a:r>
              <a:rPr lang="en-US" sz="2600" dirty="0" err="1" smtClean="0"/>
              <a:t>țări</a:t>
            </a:r>
            <a:r>
              <a:rPr lang="en-US" sz="2600" dirty="0" smtClean="0"/>
              <a:t> implicate </a:t>
            </a:r>
            <a:r>
              <a:rPr lang="en-US" sz="2600" dirty="0" err="1" smtClean="0"/>
              <a:t>în</a:t>
            </a:r>
            <a:r>
              <a:rPr lang="en-US" sz="2600" dirty="0" smtClean="0"/>
              <a:t> </a:t>
            </a:r>
            <a:r>
              <a:rPr lang="en-US" sz="2600" dirty="0" err="1" smtClean="0"/>
              <a:t>proiect</a:t>
            </a:r>
            <a:endParaRPr lang="en-US" sz="2600" dirty="0" smtClean="0"/>
          </a:p>
          <a:p>
            <a:r>
              <a:rPr lang="en-US" sz="2600" dirty="0" err="1" smtClean="0"/>
              <a:t>Organizarea</a:t>
            </a:r>
            <a:r>
              <a:rPr lang="en-US" sz="2600" dirty="0" smtClean="0"/>
              <a:t> </a:t>
            </a:r>
            <a:r>
              <a:rPr lang="en-US" sz="2600" dirty="0" err="1" smtClean="0"/>
              <a:t>și</a:t>
            </a:r>
            <a:r>
              <a:rPr lang="en-US" sz="2600" dirty="0" smtClean="0"/>
              <a:t> </a:t>
            </a:r>
            <a:r>
              <a:rPr lang="en-US" sz="2600" dirty="0" err="1" smtClean="0"/>
              <a:t>planificarea</a:t>
            </a:r>
            <a:r>
              <a:rPr lang="en-US" sz="2600" dirty="0" smtClean="0"/>
              <a:t> </a:t>
            </a:r>
            <a:r>
              <a:rPr lang="en-US" sz="2600" dirty="0" err="1" smtClean="0"/>
              <a:t>concursului</a:t>
            </a:r>
            <a:r>
              <a:rPr lang="en-US" sz="2600" dirty="0" smtClean="0"/>
              <a:t> </a:t>
            </a:r>
            <a:r>
              <a:rPr lang="en-US" sz="2600" dirty="0" err="1" smtClean="0"/>
              <a:t>pentru</a:t>
            </a:r>
            <a:r>
              <a:rPr lang="en-US" sz="2600" dirty="0" smtClean="0"/>
              <a:t> </a:t>
            </a:r>
            <a:r>
              <a:rPr lang="en-US" sz="2600" dirty="0" err="1" smtClean="0"/>
              <a:t>elevi</a:t>
            </a:r>
            <a:r>
              <a:rPr lang="en-US" sz="2600" dirty="0" smtClean="0"/>
              <a:t> GOOD DEEDS CHALLENGE la </a:t>
            </a:r>
            <a:r>
              <a:rPr lang="en-US" sz="2600" dirty="0" err="1" smtClean="0"/>
              <a:t>nivel</a:t>
            </a:r>
            <a:r>
              <a:rPr lang="en-US" sz="2600" dirty="0" smtClean="0"/>
              <a:t> </a:t>
            </a:r>
            <a:r>
              <a:rPr lang="en-US" sz="2600" dirty="0" err="1" smtClean="0"/>
              <a:t>național</a:t>
            </a:r>
            <a:r>
              <a:rPr lang="en-US" sz="2600" dirty="0" smtClean="0"/>
              <a:t> </a:t>
            </a:r>
            <a:r>
              <a:rPr lang="en-US" sz="2600" dirty="0" err="1" smtClean="0"/>
              <a:t>și</a:t>
            </a:r>
            <a:r>
              <a:rPr lang="en-US" sz="2600" dirty="0" smtClean="0"/>
              <a:t> </a:t>
            </a:r>
            <a:r>
              <a:rPr lang="en-US" sz="2600" dirty="0" err="1" smtClean="0"/>
              <a:t>european</a:t>
            </a:r>
            <a:endParaRPr lang="en-US" sz="2600" dirty="0" smtClean="0"/>
          </a:p>
          <a:p>
            <a:r>
              <a:rPr lang="en-US" sz="2600" dirty="0" err="1" smtClean="0"/>
              <a:t>Noutăți</a:t>
            </a:r>
            <a:r>
              <a:rPr lang="en-US" sz="2600" dirty="0" smtClean="0"/>
              <a:t> legate de </a:t>
            </a:r>
            <a:r>
              <a:rPr lang="en-US" sz="2600" dirty="0" err="1" smtClean="0"/>
              <a:t>diseminarea</a:t>
            </a:r>
            <a:r>
              <a:rPr lang="en-US" sz="2600" dirty="0" smtClean="0"/>
              <a:t>, </a:t>
            </a:r>
            <a:r>
              <a:rPr lang="en-US" sz="2600" dirty="0" err="1" smtClean="0"/>
              <a:t>monitorizarea</a:t>
            </a:r>
            <a:r>
              <a:rPr lang="en-US" sz="2600" dirty="0" smtClean="0"/>
              <a:t> </a:t>
            </a:r>
            <a:r>
              <a:rPr lang="en-US" sz="2600" dirty="0" err="1" smtClean="0"/>
              <a:t>și</a:t>
            </a:r>
            <a:r>
              <a:rPr lang="en-US" sz="2600" dirty="0" smtClean="0"/>
              <a:t> </a:t>
            </a:r>
            <a:r>
              <a:rPr lang="en-US" sz="2600" dirty="0" err="1" smtClean="0"/>
              <a:t>evaluarea</a:t>
            </a:r>
            <a:r>
              <a:rPr lang="en-US" sz="2600" dirty="0" smtClean="0"/>
              <a:t> </a:t>
            </a:r>
            <a:r>
              <a:rPr lang="en-US" sz="2600" dirty="0" err="1" smtClean="0"/>
              <a:t>proiectului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763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04799"/>
            <a:ext cx="3733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2286000"/>
            <a:ext cx="80010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rgbClr val="92D050"/>
                </a:solidFill>
              </a:rPr>
              <a:t>PARTENERI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/>
              <a:t>European Grants International Academy </a:t>
            </a:r>
            <a:r>
              <a:rPr lang="en-US" dirty="0" err="1" smtClean="0"/>
              <a:t>Srl</a:t>
            </a:r>
            <a:r>
              <a:rPr lang="en-US" dirty="0" smtClean="0"/>
              <a:t> Italy</a:t>
            </a:r>
          </a:p>
          <a:p>
            <a:r>
              <a:rPr lang="en-US" dirty="0" err="1" smtClean="0"/>
              <a:t>Institouto</a:t>
            </a:r>
            <a:r>
              <a:rPr lang="en-US" dirty="0" smtClean="0"/>
              <a:t> </a:t>
            </a:r>
            <a:r>
              <a:rPr lang="en-US" dirty="0" err="1" smtClean="0"/>
              <a:t>Technologias</a:t>
            </a:r>
            <a:r>
              <a:rPr lang="en-US" dirty="0" smtClean="0"/>
              <a:t> </a:t>
            </a:r>
            <a:r>
              <a:rPr lang="en-US" dirty="0" err="1" smtClean="0"/>
              <a:t>Ypologistonkai</a:t>
            </a:r>
            <a:r>
              <a:rPr lang="en-US" dirty="0" smtClean="0"/>
              <a:t> </a:t>
            </a:r>
            <a:r>
              <a:rPr lang="en-US" dirty="0" err="1" smtClean="0"/>
              <a:t>Ekdoseon</a:t>
            </a:r>
            <a:r>
              <a:rPr lang="en-US" dirty="0" smtClean="0"/>
              <a:t> </a:t>
            </a:r>
            <a:r>
              <a:rPr lang="en-US" dirty="0" err="1" smtClean="0"/>
              <a:t>Diofantos</a:t>
            </a:r>
            <a:r>
              <a:rPr lang="en-US" dirty="0" smtClean="0"/>
              <a:t> Greece</a:t>
            </a:r>
          </a:p>
          <a:p>
            <a:r>
              <a:rPr lang="en-US" dirty="0" err="1" smtClean="0"/>
              <a:t>Associacao</a:t>
            </a:r>
            <a:r>
              <a:rPr lang="en-US" dirty="0" smtClean="0"/>
              <a:t> Portuguesa </a:t>
            </a:r>
            <a:r>
              <a:rPr lang="ro-RO" dirty="0" smtClean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Empresasde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 Portugal</a:t>
            </a:r>
          </a:p>
          <a:p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Izglitibas</a:t>
            </a:r>
            <a:r>
              <a:rPr lang="en-US" dirty="0" smtClean="0"/>
              <a:t> </a:t>
            </a:r>
            <a:r>
              <a:rPr lang="en-US" dirty="0" err="1" smtClean="0"/>
              <a:t>Satura</a:t>
            </a:r>
            <a:r>
              <a:rPr lang="en-US" dirty="0" smtClean="0"/>
              <a:t> </a:t>
            </a:r>
            <a:r>
              <a:rPr lang="en-US" dirty="0" err="1" smtClean="0"/>
              <a:t>Centrs</a:t>
            </a:r>
            <a:r>
              <a:rPr lang="en-US" dirty="0" smtClean="0"/>
              <a:t> Latvia</a:t>
            </a:r>
          </a:p>
          <a:p>
            <a:r>
              <a:rPr lang="en-US" dirty="0" err="1" smtClean="0"/>
              <a:t>Kadir</a:t>
            </a:r>
            <a:r>
              <a:rPr lang="en-US" dirty="0" smtClean="0"/>
              <a:t> Has </a:t>
            </a:r>
            <a:r>
              <a:rPr lang="en-US" dirty="0" err="1" smtClean="0"/>
              <a:t>Universitesi</a:t>
            </a:r>
            <a:r>
              <a:rPr lang="en-US" dirty="0" smtClean="0"/>
              <a:t> Turkey</a:t>
            </a:r>
          </a:p>
          <a:p>
            <a:r>
              <a:rPr lang="en-US" dirty="0" err="1" smtClean="0"/>
              <a:t>Inspectoratul</a:t>
            </a:r>
            <a:r>
              <a:rPr lang="en-US" dirty="0" smtClean="0"/>
              <a:t> </a:t>
            </a:r>
            <a:r>
              <a:rPr lang="en-US" dirty="0" err="1" smtClean="0"/>
              <a:t>Școlar</a:t>
            </a:r>
            <a:r>
              <a:rPr lang="en-US" dirty="0" smtClean="0"/>
              <a:t> </a:t>
            </a:r>
            <a:r>
              <a:rPr lang="en-US" dirty="0" err="1" smtClean="0"/>
              <a:t>Județean</a:t>
            </a:r>
            <a:r>
              <a:rPr lang="en-US" dirty="0" smtClean="0"/>
              <a:t> </a:t>
            </a:r>
            <a:r>
              <a:rPr lang="en-US" dirty="0" err="1" smtClean="0"/>
              <a:t>Iași</a:t>
            </a:r>
            <a:r>
              <a:rPr lang="en-US" dirty="0" smtClean="0"/>
              <a:t>, Romania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7953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76200"/>
            <a:ext cx="3543300" cy="10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133600"/>
            <a:ext cx="41910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În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 anul școlar </a:t>
            </a:r>
            <a:r>
              <a:rPr lang="en-US" sz="2400" b="1" dirty="0" smtClean="0">
                <a:solidFill>
                  <a:srgbClr val="92D050"/>
                </a:solidFill>
              </a:rPr>
              <a:t>2021-2022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toți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parteneri</a:t>
            </a:r>
            <a:r>
              <a:rPr lang="en-US" sz="2400" b="1" dirty="0" err="1" smtClean="0">
                <a:solidFill>
                  <a:srgbClr val="92D050"/>
                </a:solidFill>
              </a:rPr>
              <a:t>i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au </a:t>
            </a:r>
            <a:r>
              <a:rPr lang="en-US" sz="2400" b="1" dirty="0" err="1" smtClean="0">
                <a:solidFill>
                  <a:srgbClr val="92D050"/>
                </a:solidFill>
              </a:rPr>
              <a:t>realizat</a:t>
            </a:r>
            <a:r>
              <a:rPr lang="ro-RO" sz="2400" b="1" dirty="0" smtClean="0">
                <a:solidFill>
                  <a:srgbClr val="92D050"/>
                </a:solidFill>
              </a:rPr>
              <a:t>: 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r>
              <a:rPr lang="ro-RO" sz="2400" dirty="0" smtClean="0"/>
              <a:t>colecția OER</a:t>
            </a:r>
            <a:r>
              <a:rPr lang="en-US" sz="2400" dirty="0" smtClean="0"/>
              <a:t> (Open Educational Resources)-</a:t>
            </a:r>
            <a:r>
              <a:rPr lang="ro-RO" sz="2400" dirty="0" smtClean="0"/>
              <a:t>Resurse educaționale deschise</a:t>
            </a:r>
            <a:endParaRPr lang="en-US" sz="2400" dirty="0" smtClean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1"/>
            <a:ext cx="3086100" cy="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"/>
            <a:ext cx="24143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414272"/>
            <a:ext cx="4563529" cy="2566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751" y="4232148"/>
            <a:ext cx="4521877" cy="2543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133600"/>
            <a:ext cx="3886200" cy="3992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92D050"/>
                </a:solidFill>
              </a:rPr>
              <a:t>În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 anul școlar </a:t>
            </a:r>
            <a:r>
              <a:rPr lang="en-US" sz="2400" dirty="0" smtClean="0">
                <a:solidFill>
                  <a:srgbClr val="92D050"/>
                </a:solidFill>
              </a:rPr>
              <a:t>2021-2022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toți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parteneri</a:t>
            </a:r>
            <a:r>
              <a:rPr lang="en-US" sz="2400" dirty="0" err="1" smtClean="0">
                <a:solidFill>
                  <a:srgbClr val="92D050"/>
                </a:solidFill>
              </a:rPr>
              <a:t>i</a:t>
            </a:r>
            <a:r>
              <a:rPr lang="ro-RO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au </a:t>
            </a:r>
            <a:r>
              <a:rPr lang="en-US" sz="2400" dirty="0" err="1" smtClean="0">
                <a:solidFill>
                  <a:srgbClr val="92D050"/>
                </a:solidFill>
              </a:rPr>
              <a:t>accesat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și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utilizat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p</a:t>
            </a:r>
            <a:r>
              <a:rPr lang="en-US" sz="2400" dirty="0" err="1" smtClean="0">
                <a:solidFill>
                  <a:schemeClr val="accent3"/>
                </a:solidFill>
              </a:rPr>
              <a:t>latforma</a:t>
            </a:r>
            <a:r>
              <a:rPr lang="en-US" sz="2400" dirty="0" smtClean="0">
                <a:solidFill>
                  <a:schemeClr val="accent3"/>
                </a:solidFill>
              </a:rPr>
              <a:t> de </a:t>
            </a:r>
            <a:r>
              <a:rPr lang="en-US" sz="2400" dirty="0" err="1" smtClean="0">
                <a:solidFill>
                  <a:schemeClr val="accent3"/>
                </a:solidFill>
              </a:rPr>
              <a:t>învățare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</a:rPr>
              <a:t>bazată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pe</a:t>
            </a:r>
            <a:r>
              <a:rPr lang="en-US" sz="2400" dirty="0" smtClean="0">
                <a:solidFill>
                  <a:schemeClr val="accent3"/>
                </a:solidFill>
              </a:rPr>
              <a:t> 3 module</a:t>
            </a:r>
          </a:p>
          <a:p>
            <a:r>
              <a:rPr lang="en-US" sz="2400" b="1" dirty="0" err="1" smtClean="0"/>
              <a:t>Modulul</a:t>
            </a:r>
            <a:r>
              <a:rPr lang="en-US" sz="2400" b="1" dirty="0" smtClean="0"/>
              <a:t> 1</a:t>
            </a:r>
            <a:r>
              <a:rPr lang="en-US" sz="2400" dirty="0" smtClean="0"/>
              <a:t>:Noțiuni legate de </a:t>
            </a:r>
            <a:r>
              <a:rPr lang="en-US" sz="2400" dirty="0" err="1" smtClean="0"/>
              <a:t>schimbările</a:t>
            </a:r>
            <a:r>
              <a:rPr lang="en-US" sz="2400" dirty="0" smtClean="0"/>
              <a:t> </a:t>
            </a:r>
            <a:r>
              <a:rPr lang="en-US" sz="2400" dirty="0" err="1" smtClean="0"/>
              <a:t>climatice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</a:t>
            </a:r>
            <a:r>
              <a:rPr lang="en-US" sz="2400" dirty="0" err="1" smtClean="0"/>
              <a:t>calcularea</a:t>
            </a:r>
            <a:r>
              <a:rPr lang="en-US" sz="2400" dirty="0" smtClean="0"/>
              <a:t> </a:t>
            </a:r>
            <a:r>
              <a:rPr lang="en-US" sz="2400" dirty="0" err="1" smtClean="0"/>
              <a:t>amprentei</a:t>
            </a:r>
            <a:r>
              <a:rPr lang="en-US" sz="2400" dirty="0" smtClean="0"/>
              <a:t> de carbon</a:t>
            </a:r>
          </a:p>
          <a:p>
            <a:r>
              <a:rPr lang="en-US" sz="2400" b="1" dirty="0" err="1" smtClean="0"/>
              <a:t>Modulul</a:t>
            </a:r>
            <a:r>
              <a:rPr lang="en-US" sz="2400" b="1" dirty="0" smtClean="0"/>
              <a:t> 2:</a:t>
            </a:r>
            <a:r>
              <a:rPr lang="en-US" sz="2400" dirty="0" smtClean="0"/>
              <a:t> </a:t>
            </a:r>
            <a:r>
              <a:rPr lang="en-US" sz="2400" dirty="0" err="1" smtClean="0"/>
              <a:t>Noțiuni</a:t>
            </a:r>
            <a:r>
              <a:rPr lang="en-US" sz="2400" dirty="0" smtClean="0"/>
              <a:t> </a:t>
            </a:r>
            <a:r>
              <a:rPr lang="en-US" sz="2400" dirty="0"/>
              <a:t>legate </a:t>
            </a:r>
            <a:r>
              <a:rPr lang="en-US" sz="2400" dirty="0" smtClean="0"/>
              <a:t>de </a:t>
            </a:r>
            <a:r>
              <a:rPr lang="en-US" sz="2400" dirty="0" err="1" smtClean="0"/>
              <a:t>modul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care se </a:t>
            </a:r>
            <a:r>
              <a:rPr lang="en-US" sz="2400" dirty="0" err="1" smtClean="0"/>
              <a:t>realizează</a:t>
            </a:r>
            <a:r>
              <a:rPr lang="en-US" sz="2400" dirty="0" smtClean="0"/>
              <a:t> un OER</a:t>
            </a:r>
          </a:p>
          <a:p>
            <a:r>
              <a:rPr lang="en-US" sz="2400" b="1" dirty="0" err="1" smtClean="0"/>
              <a:t>Modulul</a:t>
            </a:r>
            <a:r>
              <a:rPr lang="en-US" sz="2400" b="1" dirty="0" smtClean="0"/>
              <a:t> 3</a:t>
            </a:r>
            <a:r>
              <a:rPr lang="en-US" sz="2400" dirty="0" smtClean="0"/>
              <a:t>: </a:t>
            </a:r>
            <a:r>
              <a:rPr lang="en-US" sz="2400" dirty="0" err="1" smtClean="0"/>
              <a:t>Noțiuni</a:t>
            </a:r>
            <a:r>
              <a:rPr lang="en-US" sz="2400" dirty="0" smtClean="0"/>
              <a:t> </a:t>
            </a:r>
            <a:r>
              <a:rPr lang="en-US" sz="2400" dirty="0"/>
              <a:t>legate </a:t>
            </a:r>
            <a:r>
              <a:rPr lang="en-US" sz="2400" dirty="0" smtClean="0"/>
              <a:t>de cum se </a:t>
            </a:r>
            <a:r>
              <a:rPr lang="en-US" sz="2400" dirty="0" err="1" smtClean="0"/>
              <a:t>calculează</a:t>
            </a:r>
            <a:r>
              <a:rPr lang="en-US" sz="2400" dirty="0" smtClean="0"/>
              <a:t> </a:t>
            </a:r>
            <a:r>
              <a:rPr lang="en-US" sz="2400" dirty="0" err="1" smtClean="0"/>
              <a:t>amprenta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digitală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fimele</a:t>
            </a:r>
            <a:r>
              <a:rPr lang="en-US" sz="2400" dirty="0" smtClean="0"/>
              <a:t>/</a:t>
            </a:r>
            <a:r>
              <a:rPr lang="en-US" sz="2400" dirty="0" err="1" smtClean="0"/>
              <a:t>stakeholderii</a:t>
            </a:r>
            <a:r>
              <a:rPr lang="en-US" sz="2400" dirty="0" smtClean="0"/>
              <a:t> </a:t>
            </a:r>
            <a:r>
              <a:rPr lang="en-US" sz="2400" dirty="0" err="1" smtClean="0"/>
              <a:t>parteneri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2400"/>
            <a:ext cx="3695700" cy="10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7"/>
          <a:stretch/>
        </p:blipFill>
        <p:spPr bwMode="auto">
          <a:xfrm>
            <a:off x="4343400" y="1524000"/>
            <a:ext cx="4648200" cy="2530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7"/>
          <a:stretch/>
        </p:blipFill>
        <p:spPr bwMode="auto">
          <a:xfrm>
            <a:off x="4343400" y="4267200"/>
            <a:ext cx="4800599" cy="256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182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92D050"/>
                </a:solidFill>
              </a:rPr>
              <a:t>În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 anul școlar </a:t>
            </a:r>
            <a:r>
              <a:rPr lang="en-US" sz="2400" dirty="0" smtClean="0">
                <a:solidFill>
                  <a:srgbClr val="92D050"/>
                </a:solidFill>
              </a:rPr>
              <a:t>2021-2022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toți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>
                <a:solidFill>
                  <a:srgbClr val="92D050"/>
                </a:solidFill>
              </a:rPr>
              <a:t>parteneri</a:t>
            </a:r>
            <a:r>
              <a:rPr lang="en-US" sz="2400" dirty="0" err="1" smtClean="0">
                <a:solidFill>
                  <a:srgbClr val="92D050"/>
                </a:solidFill>
              </a:rPr>
              <a:t>i</a:t>
            </a:r>
            <a:r>
              <a:rPr lang="ro-RO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au </a:t>
            </a:r>
            <a:r>
              <a:rPr lang="en-US" sz="2400" dirty="0" err="1" smtClean="0">
                <a:solidFill>
                  <a:srgbClr val="92D050"/>
                </a:solidFill>
              </a:rPr>
              <a:t>participat</a:t>
            </a:r>
            <a:r>
              <a:rPr lang="en-US" sz="2400" dirty="0" smtClean="0">
                <a:solidFill>
                  <a:srgbClr val="92D050"/>
                </a:solidFill>
              </a:rPr>
              <a:t> la </a:t>
            </a:r>
            <a:r>
              <a:rPr lang="en-US" sz="2400" dirty="0" err="1" smtClean="0">
                <a:solidFill>
                  <a:srgbClr val="92D050"/>
                </a:solidFill>
              </a:rPr>
              <a:t>realizarea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celor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trei</a:t>
            </a:r>
            <a:r>
              <a:rPr lang="en-US" sz="2400" dirty="0" smtClean="0">
                <a:solidFill>
                  <a:schemeClr val="accent3"/>
                </a:solidFill>
              </a:rPr>
              <a:t> module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accent3"/>
                </a:solidFill>
              </a:rPr>
              <a:t>Contribuții</a:t>
            </a:r>
            <a:r>
              <a:rPr lang="en-US" sz="2400" dirty="0" smtClean="0">
                <a:solidFill>
                  <a:schemeClr val="accent3"/>
                </a:solidFill>
              </a:rPr>
              <a:t> ISJ </a:t>
            </a:r>
            <a:r>
              <a:rPr lang="en-US" sz="2400" dirty="0" err="1" smtClean="0">
                <a:solidFill>
                  <a:schemeClr val="accent3"/>
                </a:solidFill>
              </a:rPr>
              <a:t>Iași</a:t>
            </a:r>
            <a:r>
              <a:rPr lang="en-US" sz="2400" dirty="0" smtClean="0">
                <a:solidFill>
                  <a:schemeClr val="accent3"/>
                </a:solidFill>
              </a:rPr>
              <a:t> la </a:t>
            </a:r>
            <a:r>
              <a:rPr lang="en-US" sz="2400" dirty="0" err="1" smtClean="0">
                <a:solidFill>
                  <a:schemeClr val="accent3"/>
                </a:solidFill>
              </a:rPr>
              <a:t>realizarea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produselor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intelectuale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-11 OER-</a:t>
            </a:r>
            <a:r>
              <a:rPr lang="en-US" sz="2400" dirty="0" err="1" smtClean="0">
                <a:solidFill>
                  <a:schemeClr val="accent3"/>
                </a:solidFill>
              </a:rPr>
              <a:t>uri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și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două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secțiuni</a:t>
            </a:r>
            <a:r>
              <a:rPr lang="en-US" sz="2400" dirty="0" smtClean="0">
                <a:solidFill>
                  <a:schemeClr val="accent3"/>
                </a:solidFill>
              </a:rPr>
              <a:t> din </a:t>
            </a:r>
            <a:r>
              <a:rPr lang="en-US" sz="2400" dirty="0" err="1" smtClean="0">
                <a:solidFill>
                  <a:schemeClr val="accent3"/>
                </a:solidFill>
              </a:rPr>
              <a:t>modulul</a:t>
            </a:r>
            <a:r>
              <a:rPr lang="en-US" sz="2400" dirty="0" smtClean="0">
                <a:solidFill>
                  <a:schemeClr val="accent3"/>
                </a:solidFill>
              </a:rPr>
              <a:t> 1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48100" cy="10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5"/>
          <a:stretch/>
        </p:blipFill>
        <p:spPr bwMode="auto">
          <a:xfrm>
            <a:off x="77168" y="4038601"/>
            <a:ext cx="4799632" cy="2630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1"/>
          <a:stretch/>
        </p:blipFill>
        <p:spPr bwMode="auto">
          <a:xfrm>
            <a:off x="3988825" y="4038601"/>
            <a:ext cx="5047225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2133600"/>
            <a:ext cx="3505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92D050"/>
                </a:solidFill>
              </a:rPr>
              <a:t>Rezultate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92D050"/>
                </a:solidFill>
              </a:rPr>
              <a:t>În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ro-RO" sz="2400" b="1" dirty="0">
                <a:solidFill>
                  <a:srgbClr val="92D050"/>
                </a:solidFill>
              </a:rPr>
              <a:t> anul școlar </a:t>
            </a:r>
            <a:r>
              <a:rPr lang="en-US" sz="2400" b="1" dirty="0">
                <a:solidFill>
                  <a:srgbClr val="92D050"/>
                </a:solidFill>
              </a:rPr>
              <a:t>2021-2022 </a:t>
            </a:r>
            <a:r>
              <a:rPr lang="en-US" sz="2400" b="1" dirty="0" err="1">
                <a:solidFill>
                  <a:srgbClr val="92D050"/>
                </a:solidFill>
              </a:rPr>
              <a:t>toți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ro-RO" sz="2400" b="1" dirty="0">
                <a:solidFill>
                  <a:srgbClr val="92D050"/>
                </a:solidFill>
              </a:rPr>
              <a:t>parteneri</a:t>
            </a:r>
            <a:r>
              <a:rPr lang="en-US" sz="2400" b="1" dirty="0" err="1">
                <a:solidFill>
                  <a:srgbClr val="92D050"/>
                </a:solidFill>
              </a:rPr>
              <a:t>i</a:t>
            </a:r>
            <a:r>
              <a:rPr lang="ro-RO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92D050"/>
                </a:solidFill>
              </a:rPr>
              <a:t>au</a:t>
            </a:r>
            <a:endParaRPr lang="en-US" sz="2400" dirty="0" smtClean="0"/>
          </a:p>
          <a:p>
            <a:r>
              <a:rPr lang="en-US" sz="2400" dirty="0" err="1" smtClean="0"/>
              <a:t>selectat</a:t>
            </a:r>
            <a:r>
              <a:rPr lang="ro-RO" sz="2400" dirty="0" smtClean="0"/>
              <a:t> și </a:t>
            </a:r>
            <a:r>
              <a:rPr lang="en-US" sz="2400" dirty="0" smtClean="0"/>
              <a:t>format</a:t>
            </a:r>
            <a:r>
              <a:rPr lang="ro-RO" sz="2400" dirty="0" smtClean="0"/>
              <a:t> </a:t>
            </a:r>
            <a:r>
              <a:rPr lang="en-US" sz="2400" dirty="0" smtClean="0"/>
              <a:t> minim 1</a:t>
            </a:r>
            <a:r>
              <a:rPr lang="ro-RO" sz="2400" dirty="0" smtClean="0"/>
              <a:t>0 profesori </a:t>
            </a:r>
            <a:r>
              <a:rPr lang="en-US" sz="2400" dirty="0" smtClean="0"/>
              <a:t>din </a:t>
            </a:r>
            <a:r>
              <a:rPr lang="en-US" sz="2400" dirty="0" err="1" smtClean="0"/>
              <a:t>școlile</a:t>
            </a:r>
            <a:r>
              <a:rPr lang="en-US" sz="2400" dirty="0" smtClean="0"/>
              <a:t> </a:t>
            </a:r>
            <a:r>
              <a:rPr lang="en-US" sz="2400" dirty="0" err="1" smtClean="0"/>
              <a:t>partenere</a:t>
            </a:r>
            <a:r>
              <a:rPr lang="ro-RO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nivelul</a:t>
            </a:r>
            <a:r>
              <a:rPr lang="en-US" sz="2400" dirty="0" smtClean="0"/>
              <a:t> </a:t>
            </a:r>
            <a:r>
              <a:rPr lang="en-US" sz="2400" dirty="0" err="1" smtClean="0"/>
              <a:t>județului</a:t>
            </a:r>
            <a:r>
              <a:rPr lang="en-US" sz="2400" dirty="0" smtClean="0"/>
              <a:t> </a:t>
            </a:r>
            <a:r>
              <a:rPr lang="en-US" sz="2400" dirty="0" err="1" smtClean="0"/>
              <a:t>Iași</a:t>
            </a:r>
            <a:r>
              <a:rPr lang="en-US" sz="2400" dirty="0" smtClean="0"/>
              <a:t> au </a:t>
            </a:r>
            <a:r>
              <a:rPr lang="en-US" sz="2400" dirty="0" err="1" smtClean="0"/>
              <a:t>fost</a:t>
            </a:r>
            <a:r>
              <a:rPr lang="en-US" sz="2400" dirty="0" smtClean="0"/>
              <a:t> </a:t>
            </a:r>
            <a:r>
              <a:rPr lang="en-US" sz="2400" dirty="0" err="1" smtClean="0"/>
              <a:t>selectați</a:t>
            </a:r>
            <a:r>
              <a:rPr lang="en-US" sz="2400" dirty="0" smtClean="0"/>
              <a:t> 15 </a:t>
            </a:r>
            <a:r>
              <a:rPr lang="en-US" sz="2400" dirty="0" err="1" smtClean="0"/>
              <a:t>profesori</a:t>
            </a:r>
            <a:r>
              <a:rPr lang="en-US" sz="2400" dirty="0" smtClean="0"/>
              <a:t> din 11 </a:t>
            </a:r>
            <a:r>
              <a:rPr lang="en-US" sz="2400" dirty="0" err="1" smtClean="0"/>
              <a:t>școli</a:t>
            </a:r>
            <a:endParaRPr lang="en-US" sz="2400" dirty="0" smtClean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799"/>
            <a:ext cx="3695700" cy="10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023937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reptunghi 1"/>
          <p:cNvSpPr/>
          <p:nvPr/>
        </p:nvSpPr>
        <p:spPr>
          <a:xfrm>
            <a:off x="4343400" y="2209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Agricol și de Industrie Alimentară ”Vasile Adamachi”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Național „Emil Racoviță“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Național „Vasile Alecsandri”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Național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Colegiul National ”Mihai Eminescu”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Tehnologic de Mecatronică și Automatizări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Tehnologic Economic de Turism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Tehnologic Hărlău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Teoretic ”Miron Costin” Iași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Liceul Teoretic De Informatică ”Grigore Moisil”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Școala Profesională, Gropnița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504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Temă Office</vt:lpstr>
      <vt:lpstr>GOOD DEEDS DIGITAL ENERGY EFFICENCY DESIGNERS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DIGITAL ENERGY EFFICENCY DESIGNERS</dc:title>
  <dc:creator>Lorela</dc:creator>
  <cp:lastModifiedBy>gabi</cp:lastModifiedBy>
  <cp:revision>44</cp:revision>
  <dcterms:created xsi:type="dcterms:W3CDTF">2021-10-16T07:29:18Z</dcterms:created>
  <dcterms:modified xsi:type="dcterms:W3CDTF">2022-11-06T16:39:25Z</dcterms:modified>
</cp:coreProperties>
</file>